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Medium"/>
      <p:regular r:id="rId19"/>
      <p:bold r:id="rId20"/>
      <p:italic r:id="rId21"/>
      <p:boldItalic r:id="rId22"/>
    </p:embeddedFont>
    <p:embeddedFont>
      <p:font typeface="Inter Medium"/>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9BCBF4A-F773-47D6-90F6-71BF6E923120}">
  <a:tblStyle styleId="{D9BCBF4A-F773-47D6-90F6-71BF6E923120}"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EF352D4-6A9D-4192-BAE2-2D74C9EB92CB}"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fntdata"/><Relationship Id="rId22" Type="http://schemas.openxmlformats.org/officeDocument/2006/relationships/font" Target="fonts/PlusJakartaSansMedium-boldItalic.fntdata"/><Relationship Id="rId21" Type="http://schemas.openxmlformats.org/officeDocument/2006/relationships/font" Target="fonts/PlusJakartaSansMedium-italic.fntdata"/><Relationship Id="rId24" Type="http://schemas.openxmlformats.org/officeDocument/2006/relationships/font" Target="fonts/InterMedium-bold.fntdata"/><Relationship Id="rId23" Type="http://schemas.openxmlformats.org/officeDocument/2006/relationships/font" Target="fonts/InterMedium-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Medium-boldItalic.fntdata"/><Relationship Id="rId25" Type="http://schemas.openxmlformats.org/officeDocument/2006/relationships/font" Target="fonts/Inter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regular.fntdata"/><Relationship Id="rId12" Type="http://schemas.openxmlformats.org/officeDocument/2006/relationships/slide" Target="slides/slide6.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Medium-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e66fab856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e66fab856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1e918a25b3_0_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1e918a25b3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20ae265d01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20ae265d01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20ae265d01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20ae265d01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20ae265d01_0_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20ae265d01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20b5b8cd60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20b5b8cd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education.cfr.org/learn/timeline/history-nuclear-proliferatio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education.cfr.org/learn/timeline/history-nuclear-proliferatio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education.cfr.org/learn/timeline/history-nuclear-proliferatio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education.cfr.org/learn/timeline/history-nuclear-proliferation"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Causation &amp; Contextualization </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What Is Nuclear Proliferation?</a:t>
            </a:r>
            <a:endParaRPr sz="1900">
              <a:latin typeface="Inter Medium"/>
              <a:ea typeface="Inter Medium"/>
              <a:cs typeface="Inter Medium"/>
              <a:sym typeface="Inter Medium"/>
            </a:endParaRPr>
          </a:p>
        </p:txBody>
      </p:sp>
      <p:pic>
        <p:nvPicPr>
          <p:cNvPr id="56" name="Google Shape;56;p13"/>
          <p:cNvPicPr preferRelativeResize="0"/>
          <p:nvPr/>
        </p:nvPicPr>
        <p:blipFill>
          <a:blip r:embed="rId4">
            <a:alphaModFix/>
          </a:blip>
          <a:stretch>
            <a:fillRect/>
          </a:stretch>
        </p:blipFill>
        <p:spPr>
          <a:xfrm>
            <a:off x="77225" y="0"/>
            <a:ext cx="1039823" cy="431175"/>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465500" y="894900"/>
            <a:ext cx="6841500" cy="7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In this video on nuclear proliferation, learn why countries develop nuclear weapons—and what is being done to prevent the spread of these weapons and the possibility of nuclear war. Save this handout as it will serve as your notes for this lesson.</a:t>
            </a:r>
            <a:endParaRPr sz="1200">
              <a:solidFill>
                <a:schemeClr val="dk1"/>
              </a:solidFill>
              <a:latin typeface="Inter"/>
              <a:ea typeface="Inter"/>
              <a:cs typeface="Inter"/>
              <a:sym typeface="Inter"/>
            </a:endParaRPr>
          </a:p>
        </p:txBody>
      </p:sp>
      <p:sp>
        <p:nvSpPr>
          <p:cNvPr id="60" name="Google Shape;60;p13"/>
          <p:cNvSpPr txBox="1"/>
          <p:nvPr/>
        </p:nvSpPr>
        <p:spPr>
          <a:xfrm>
            <a:off x="456750" y="1786550"/>
            <a:ext cx="6916800" cy="7391400"/>
          </a:xfrm>
          <a:prstGeom prst="rect">
            <a:avLst/>
          </a:prstGeom>
          <a:noFill/>
          <a:ln>
            <a:noFill/>
          </a:ln>
        </p:spPr>
        <p:txBody>
          <a:bodyPr anchorCtr="0" anchor="t" bIns="91425" lIns="91425" spcFirstLastPara="1" rIns="91425" wrap="square" tIns="91425">
            <a:noAutofit/>
          </a:bodyPr>
          <a:lstStyle/>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is nuclear proliferation? What is nonproliferation?</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is the Nuclear Nonproliferation Treaty (NPT)? </a:t>
            </a:r>
            <a:endParaRPr sz="1100">
              <a:solidFill>
                <a:schemeClr val="dk1"/>
              </a:solidFill>
              <a:latin typeface="Inter"/>
              <a:ea typeface="Inter"/>
              <a:cs typeface="Inter"/>
              <a:sym typeface="Inter"/>
            </a:endParaRPr>
          </a:p>
          <a:p>
            <a:pPr indent="0" lvl="0" marL="45720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45720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are the three pillars of the NPT?</a:t>
            </a:r>
            <a:endParaRPr sz="1100">
              <a:solidFill>
                <a:schemeClr val="dk1"/>
              </a:solidFill>
              <a:latin typeface="Inter"/>
              <a:ea typeface="Inter"/>
              <a:cs typeface="Inter"/>
              <a:sym typeface="Inter"/>
            </a:endParaRPr>
          </a:p>
          <a:p>
            <a:pPr indent="-298450" lvl="1" marL="914400" rtl="0" algn="l">
              <a:lnSpc>
                <a:spcPct val="115000"/>
              </a:lnSpc>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298450" lvl="1" marL="914400" rtl="0" algn="l">
              <a:lnSpc>
                <a:spcPct val="115000"/>
              </a:lnSpc>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298450" lvl="1" marL="914400" rtl="0" algn="l">
              <a:lnSpc>
                <a:spcPct val="115000"/>
              </a:lnSpc>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are the two main concerns about nuclear proliferation today?</a:t>
            </a:r>
            <a:endParaRPr sz="1100">
              <a:solidFill>
                <a:schemeClr val="dk1"/>
              </a:solidFill>
              <a:latin typeface="Inter"/>
              <a:ea typeface="Inter"/>
              <a:cs typeface="Inter"/>
              <a:sym typeface="Inter"/>
            </a:endParaRPr>
          </a:p>
          <a:p>
            <a:pPr indent="-298450" lvl="1" marL="914400" rtl="0" algn="l">
              <a:lnSpc>
                <a:spcPct val="115000"/>
              </a:lnSpc>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298450" lvl="1" marL="914400" rtl="0" algn="l">
              <a:lnSpc>
                <a:spcPct val="115000"/>
              </a:lnSpc>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country has become a center of nonproliferation focus since 2015?</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are some examples of tools used to encourage nonproliferation of nuclear weapons?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8" name="Google Shape;68;p14"/>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900">
                <a:solidFill>
                  <a:schemeClr val="dk1"/>
                </a:solidFill>
                <a:latin typeface="Inter"/>
                <a:ea typeface="Inter"/>
                <a:cs typeface="Inter"/>
                <a:sym typeface="Inter"/>
              </a:rPr>
              <a:t>1938-1962: The Nuclear Age Begins</a:t>
            </a:r>
            <a:endParaRPr sz="1900">
              <a:latin typeface="Inter Medium"/>
              <a:ea typeface="Inter Medium"/>
              <a:cs typeface="Inter Medium"/>
              <a:sym typeface="Inter Medium"/>
            </a:endParaRPr>
          </a:p>
        </p:txBody>
      </p:sp>
      <p:pic>
        <p:nvPicPr>
          <p:cNvPr id="69" name="Google Shape;69;p14"/>
          <p:cNvPicPr preferRelativeResize="0"/>
          <p:nvPr/>
        </p:nvPicPr>
        <p:blipFill>
          <a:blip r:embed="rId4">
            <a:alphaModFix/>
          </a:blip>
          <a:stretch>
            <a:fillRect/>
          </a:stretch>
        </p:blipFill>
        <p:spPr>
          <a:xfrm>
            <a:off x="77225" y="0"/>
            <a:ext cx="1039823" cy="431175"/>
          </a:xfrm>
          <a:prstGeom prst="rect">
            <a:avLst/>
          </a:prstGeom>
          <a:noFill/>
          <a:ln>
            <a:noFill/>
          </a:ln>
        </p:spPr>
      </p:pic>
      <p:sp>
        <p:nvSpPr>
          <p:cNvPr id="70" name="Google Shape;70;p14"/>
          <p:cNvSpPr txBox="1"/>
          <p:nvPr/>
        </p:nvSpPr>
        <p:spPr>
          <a:xfrm>
            <a:off x="178100" y="894888"/>
            <a:ext cx="74163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Open up this source </a:t>
            </a:r>
            <a:r>
              <a:rPr i="1" lang="en" sz="1200" u="sng">
                <a:solidFill>
                  <a:schemeClr val="dk1"/>
                </a:solidFill>
                <a:latin typeface="Inter"/>
                <a:ea typeface="Inter"/>
                <a:cs typeface="Inter"/>
                <a:sym typeface="Inter"/>
                <a:hlinkClick r:id="rId5">
                  <a:extLst>
                    <a:ext uri="{A12FA001-AC4F-418D-AE19-62706E023703}">
                      <ahyp:hlinkClr val="tx"/>
                    </a:ext>
                  </a:extLst>
                </a:hlinkClick>
              </a:rPr>
              <a:t>The History of Nuclear Proliferation</a:t>
            </a:r>
            <a:r>
              <a:rPr lang="en" sz="1200">
                <a:solidFill>
                  <a:schemeClr val="dk1"/>
                </a:solidFill>
                <a:latin typeface="Inter"/>
                <a:ea typeface="Inter"/>
                <a:cs typeface="Inter"/>
                <a:sym typeface="Inter"/>
              </a:rPr>
              <a:t> to navigate the timeline of nuclear proliferation. In your group, use the chart below to take summary notes/ explain the significance of each event. Each event should have </a:t>
            </a:r>
            <a:r>
              <a:rPr b="1" lang="en" sz="1200" u="sng">
                <a:solidFill>
                  <a:schemeClr val="dk1"/>
                </a:solidFill>
                <a:latin typeface="Inter"/>
                <a:ea typeface="Inter"/>
                <a:cs typeface="Inter"/>
                <a:sym typeface="Inter"/>
              </a:rPr>
              <a:t>THREE</a:t>
            </a:r>
            <a:r>
              <a:rPr lang="en" sz="1200">
                <a:solidFill>
                  <a:schemeClr val="dk1"/>
                </a:solidFill>
                <a:latin typeface="Inter"/>
                <a:ea typeface="Inter"/>
                <a:cs typeface="Inter"/>
                <a:sym typeface="Inter"/>
              </a:rPr>
              <a:t> key points.</a:t>
            </a:r>
            <a:endParaRPr sz="1200">
              <a:solidFill>
                <a:schemeClr val="dk1"/>
              </a:solidFill>
              <a:latin typeface="Inter"/>
              <a:ea typeface="Inter"/>
              <a:cs typeface="Inter"/>
              <a:sym typeface="Inter"/>
            </a:endParaRPr>
          </a:p>
        </p:txBody>
      </p:sp>
      <p:graphicFrame>
        <p:nvGraphicFramePr>
          <p:cNvPr id="71" name="Google Shape;71;p14"/>
          <p:cNvGraphicFramePr/>
          <p:nvPr/>
        </p:nvGraphicFramePr>
        <p:xfrm>
          <a:off x="457200" y="1676625"/>
          <a:ext cx="3000000" cy="3000000"/>
        </p:xfrm>
        <a:graphic>
          <a:graphicData uri="http://schemas.openxmlformats.org/drawingml/2006/table">
            <a:tbl>
              <a:tblPr>
                <a:noFill/>
                <a:tableStyleId>{D9BCBF4A-F773-47D6-90F6-71BF6E923120}</a:tableStyleId>
              </a:tblPr>
              <a:tblGrid>
                <a:gridCol w="1574950"/>
                <a:gridCol w="5283050"/>
              </a:tblGrid>
              <a:tr h="266700">
                <a:tc gridSpan="2">
                  <a:txBody>
                    <a:bodyPr/>
                    <a:lstStyle/>
                    <a:p>
                      <a:pPr indent="0" lvl="0" marL="0" rtl="0" algn="ctr">
                        <a:spcBef>
                          <a:spcPts val="0"/>
                        </a:spcBef>
                        <a:spcAft>
                          <a:spcPts val="0"/>
                        </a:spcAft>
                        <a:buNone/>
                      </a:pPr>
                      <a:r>
                        <a:rPr b="1" lang="en" sz="1200">
                          <a:latin typeface="Inter"/>
                          <a:ea typeface="Inter"/>
                          <a:cs typeface="Inter"/>
                          <a:sym typeface="Inter"/>
                        </a:rPr>
                        <a:t>1938-1962: The Nuclear Age Begins</a:t>
                      </a:r>
                      <a:endParaRPr b="1" sz="1200">
                        <a:latin typeface="Inter"/>
                        <a:ea typeface="Inter"/>
                        <a:cs typeface="Inter"/>
                        <a:sym typeface="Inter"/>
                      </a:endParaRPr>
                    </a:p>
                  </a:txBody>
                  <a:tcPr marT="63500" marB="63500" marR="63500" marL="63500">
                    <a:solidFill>
                      <a:srgbClr val="CCCCCC"/>
                    </a:solidFill>
                  </a:tcPr>
                </a:tc>
                <a:tc hMerge="1"/>
              </a:tr>
              <a:tr h="12700">
                <a:tc>
                  <a:txBody>
                    <a:bodyPr/>
                    <a:lstStyle/>
                    <a:p>
                      <a:pPr indent="0" lvl="0" marL="0" rtl="0" algn="l">
                        <a:spcBef>
                          <a:spcPts val="0"/>
                        </a:spcBef>
                        <a:spcAft>
                          <a:spcPts val="0"/>
                        </a:spcAft>
                        <a:buNone/>
                      </a:pPr>
                      <a:r>
                        <a:rPr lang="en" sz="1200">
                          <a:latin typeface="Inter"/>
                          <a:ea typeface="Inter"/>
                          <a:cs typeface="Inter"/>
                          <a:sym typeface="Inter"/>
                        </a:rPr>
                        <a:t>Aug 6, 1945 - Aug 9 1945</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First Atomic Bombs Are Dropped on Hiroshima and Nagasaki</a:t>
                      </a:r>
                      <a:endParaRPr sz="12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63500" marB="63500" marR="63500" marL="63500"/>
                </a:tc>
              </a:tr>
              <a:tr h="12700">
                <a:tc>
                  <a:txBody>
                    <a:bodyPr/>
                    <a:lstStyle/>
                    <a:p>
                      <a:pPr indent="0" lvl="0" marL="0" rtl="0" algn="l">
                        <a:spcBef>
                          <a:spcPts val="0"/>
                        </a:spcBef>
                        <a:spcAft>
                          <a:spcPts val="0"/>
                        </a:spcAft>
                        <a:buNone/>
                      </a:pPr>
                      <a:r>
                        <a:rPr lang="en" sz="1200">
                          <a:latin typeface="Inter"/>
                          <a:ea typeface="Inter"/>
                          <a:cs typeface="Inter"/>
                          <a:sym typeface="Inter"/>
                        </a:rPr>
                        <a:t>Jul 29, 1957</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IAEA Is Created</a:t>
                      </a:r>
                      <a:endParaRPr sz="12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tc>
              </a:tr>
              <a:tr h="12700">
                <a:tc>
                  <a:txBody>
                    <a:bodyPr/>
                    <a:lstStyle/>
                    <a:p>
                      <a:pPr indent="0" lvl="0" marL="0" rtl="0" algn="l">
                        <a:spcBef>
                          <a:spcPts val="0"/>
                        </a:spcBef>
                        <a:spcAft>
                          <a:spcPts val="0"/>
                        </a:spcAft>
                        <a:buNone/>
                      </a:pPr>
                      <a:r>
                        <a:rPr lang="en" sz="1200">
                          <a:latin typeface="Inter"/>
                          <a:ea typeface="Inter"/>
                          <a:cs typeface="Inter"/>
                          <a:sym typeface="Inter"/>
                        </a:rPr>
                        <a:t>Sep 29, 1957</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Kyshtym Nuclear Disaster Occurs In Secret</a:t>
                      </a:r>
                      <a:endParaRPr sz="12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tc>
              </a:tr>
              <a:tr h="12700">
                <a:tc>
                  <a:txBody>
                    <a:bodyPr/>
                    <a:lstStyle/>
                    <a:p>
                      <a:pPr indent="0" lvl="0" marL="0" rtl="0" algn="l">
                        <a:spcBef>
                          <a:spcPts val="0"/>
                        </a:spcBef>
                        <a:spcAft>
                          <a:spcPts val="0"/>
                        </a:spcAft>
                        <a:buNone/>
                      </a:pPr>
                      <a:r>
                        <a:rPr lang="en" sz="1200">
                          <a:latin typeface="Inter"/>
                          <a:ea typeface="Inter"/>
                          <a:cs typeface="Inter"/>
                          <a:sym typeface="Inter"/>
                        </a:rPr>
                        <a:t>Oct 15, 1962 - Oct 28, 1962</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 Cuban Missile Crisis Threatens Nuclear War</a:t>
                      </a:r>
                      <a:endParaRPr sz="1200">
                        <a:latin typeface="Inter"/>
                        <a:ea typeface="Inter"/>
                        <a:cs typeface="Inter"/>
                        <a:sym typeface="Inter"/>
                      </a:endParaRPr>
                    </a:p>
                  </a:txBody>
                  <a:tcPr marT="63500" marB="63500" marR="63500" marL="63500">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7" name="Google Shape;77;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8" name="Google Shape;78;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9" name="Google Shape;79;p15"/>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900">
                <a:solidFill>
                  <a:schemeClr val="dk1"/>
                </a:solidFill>
                <a:latin typeface="Inter"/>
                <a:ea typeface="Inter"/>
                <a:cs typeface="Inter"/>
                <a:sym typeface="Inter"/>
              </a:rPr>
              <a:t>1968–1975: Nuclear Nonproliferation Goes Global</a:t>
            </a:r>
            <a:endParaRPr sz="1900">
              <a:latin typeface="Inter Medium"/>
              <a:ea typeface="Inter Medium"/>
              <a:cs typeface="Inter Medium"/>
              <a:sym typeface="Inter Medium"/>
            </a:endParaRPr>
          </a:p>
        </p:txBody>
      </p:sp>
      <p:pic>
        <p:nvPicPr>
          <p:cNvPr id="80" name="Google Shape;80;p15"/>
          <p:cNvPicPr preferRelativeResize="0"/>
          <p:nvPr/>
        </p:nvPicPr>
        <p:blipFill>
          <a:blip r:embed="rId4">
            <a:alphaModFix/>
          </a:blip>
          <a:stretch>
            <a:fillRect/>
          </a:stretch>
        </p:blipFill>
        <p:spPr>
          <a:xfrm>
            <a:off x="77225" y="0"/>
            <a:ext cx="1039823" cy="431175"/>
          </a:xfrm>
          <a:prstGeom prst="rect">
            <a:avLst/>
          </a:prstGeom>
          <a:noFill/>
          <a:ln>
            <a:noFill/>
          </a:ln>
        </p:spPr>
      </p:pic>
      <p:sp>
        <p:nvSpPr>
          <p:cNvPr id="81" name="Google Shape;81;p15"/>
          <p:cNvSpPr txBox="1"/>
          <p:nvPr/>
        </p:nvSpPr>
        <p:spPr>
          <a:xfrm>
            <a:off x="178100" y="894888"/>
            <a:ext cx="7416300" cy="100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Open up this source </a:t>
            </a:r>
            <a:r>
              <a:rPr i="1" lang="en" sz="1200" u="sng">
                <a:solidFill>
                  <a:schemeClr val="dk1"/>
                </a:solidFill>
                <a:latin typeface="Inter"/>
                <a:ea typeface="Inter"/>
                <a:cs typeface="Inter"/>
                <a:sym typeface="Inter"/>
                <a:hlinkClick r:id="rId5">
                  <a:extLst>
                    <a:ext uri="{A12FA001-AC4F-418D-AE19-62706E023703}">
                      <ahyp:hlinkClr val="tx"/>
                    </a:ext>
                  </a:extLst>
                </a:hlinkClick>
              </a:rPr>
              <a:t>The History of Nuclear Proliferation</a:t>
            </a:r>
            <a:r>
              <a:rPr lang="en" sz="1200">
                <a:solidFill>
                  <a:schemeClr val="dk1"/>
                </a:solidFill>
                <a:latin typeface="Inter"/>
                <a:ea typeface="Inter"/>
                <a:cs typeface="Inter"/>
                <a:sym typeface="Inter"/>
              </a:rPr>
              <a:t> to navigate the timeline of nuclear proliferation. In your group, use the chart below to take summary notes/ explain the significance of each event. Each event should have </a:t>
            </a:r>
            <a:r>
              <a:rPr b="1" lang="en" sz="1200" u="sng">
                <a:solidFill>
                  <a:schemeClr val="dk1"/>
                </a:solidFill>
                <a:latin typeface="Inter"/>
                <a:ea typeface="Inter"/>
                <a:cs typeface="Inter"/>
                <a:sym typeface="Inter"/>
              </a:rPr>
              <a:t>THREE</a:t>
            </a:r>
            <a:r>
              <a:rPr lang="en" sz="1200">
                <a:solidFill>
                  <a:schemeClr val="dk1"/>
                </a:solidFill>
                <a:latin typeface="Inter"/>
                <a:ea typeface="Inter"/>
                <a:cs typeface="Inter"/>
                <a:sym typeface="Inter"/>
              </a:rPr>
              <a:t> key points.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p:txBody>
      </p:sp>
      <p:graphicFrame>
        <p:nvGraphicFramePr>
          <p:cNvPr id="82" name="Google Shape;82;p15"/>
          <p:cNvGraphicFramePr/>
          <p:nvPr/>
        </p:nvGraphicFramePr>
        <p:xfrm>
          <a:off x="457200" y="1818000"/>
          <a:ext cx="3000000" cy="3000000"/>
        </p:xfrm>
        <a:graphic>
          <a:graphicData uri="http://schemas.openxmlformats.org/drawingml/2006/table">
            <a:tbl>
              <a:tblPr>
                <a:noFill/>
                <a:tableStyleId>{D9BCBF4A-F773-47D6-90F6-71BF6E923120}</a:tableStyleId>
              </a:tblPr>
              <a:tblGrid>
                <a:gridCol w="1803725"/>
                <a:gridCol w="5054275"/>
              </a:tblGrid>
              <a:tr h="12700">
                <a:tc gridSpan="2">
                  <a:txBody>
                    <a:bodyPr/>
                    <a:lstStyle/>
                    <a:p>
                      <a:pPr indent="0" lvl="0" marL="0" rtl="0" algn="ctr">
                        <a:spcBef>
                          <a:spcPts val="0"/>
                        </a:spcBef>
                        <a:spcAft>
                          <a:spcPts val="0"/>
                        </a:spcAft>
                        <a:buNone/>
                      </a:pPr>
                      <a:r>
                        <a:rPr b="1" lang="en" sz="1200">
                          <a:latin typeface="Inter"/>
                          <a:ea typeface="Inter"/>
                          <a:cs typeface="Inter"/>
                          <a:sym typeface="Inter"/>
                        </a:rPr>
                        <a:t>1968–1975: Nuclear Nonproliferation Goes Global</a:t>
                      </a:r>
                      <a:endParaRPr b="1"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CCCCCC"/>
                    </a:solidFill>
                  </a:tcPr>
                </a:tc>
                <a:tc hMerge="1"/>
              </a:tr>
              <a:tr h="12700">
                <a:tc>
                  <a:txBody>
                    <a:bodyPr/>
                    <a:lstStyle/>
                    <a:p>
                      <a:pPr indent="0" lvl="0" marL="0" rtl="0" algn="l">
                        <a:spcBef>
                          <a:spcPts val="0"/>
                        </a:spcBef>
                        <a:spcAft>
                          <a:spcPts val="0"/>
                        </a:spcAft>
                        <a:buNone/>
                      </a:pPr>
                      <a:r>
                        <a:rPr lang="en" sz="1200">
                          <a:latin typeface="Inter"/>
                          <a:ea typeface="Inter"/>
                          <a:cs typeface="Inter"/>
                          <a:sym typeface="Inter"/>
                        </a:rPr>
                        <a:t>Feb 14, 1967</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First Nuclear-Weapon-Free Zone Is Established</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2700">
                <a:tc>
                  <a:txBody>
                    <a:bodyPr/>
                    <a:lstStyle/>
                    <a:p>
                      <a:pPr indent="0" lvl="0" marL="0" rtl="0" algn="l">
                        <a:spcBef>
                          <a:spcPts val="0"/>
                        </a:spcBef>
                        <a:spcAft>
                          <a:spcPts val="0"/>
                        </a:spcAft>
                        <a:buNone/>
                      </a:pPr>
                      <a:r>
                        <a:rPr lang="en" sz="1200">
                          <a:latin typeface="Inter"/>
                          <a:ea typeface="Inter"/>
                          <a:cs typeface="Inter"/>
                          <a:sym typeface="Inter"/>
                        </a:rPr>
                        <a:t>Jun 12, 1968</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First International Treaty to Prevent Spread of Nuclear Weapons Is Signed</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2700">
                <a:tc>
                  <a:txBody>
                    <a:bodyPr/>
                    <a:lstStyle/>
                    <a:p>
                      <a:pPr indent="0" lvl="0" marL="0" rtl="0" algn="l">
                        <a:spcBef>
                          <a:spcPts val="0"/>
                        </a:spcBef>
                        <a:spcAft>
                          <a:spcPts val="0"/>
                        </a:spcAft>
                        <a:buNone/>
                      </a:pPr>
                      <a:r>
                        <a:rPr lang="en" sz="1200">
                          <a:latin typeface="Inter"/>
                          <a:ea typeface="Inter"/>
                          <a:cs typeface="Inter"/>
                          <a:sym typeface="Inter"/>
                        </a:rPr>
                        <a:t>May 26, 1972</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SALT I Treaty Is Signed</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2700">
                <a:tc>
                  <a:txBody>
                    <a:bodyPr/>
                    <a:lstStyle/>
                    <a:p>
                      <a:pPr indent="0" lvl="0" marL="0" rtl="0" algn="l">
                        <a:spcBef>
                          <a:spcPts val="0"/>
                        </a:spcBef>
                        <a:spcAft>
                          <a:spcPts val="0"/>
                        </a:spcAft>
                        <a:buNone/>
                      </a:pPr>
                      <a:r>
                        <a:rPr lang="en" sz="1200">
                          <a:latin typeface="Inter"/>
                          <a:ea typeface="Inter"/>
                          <a:cs typeface="Inter"/>
                          <a:sym typeface="Inter"/>
                        </a:rPr>
                        <a:t>May 18, 1974</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India Joins the Nuclear Club</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8" name="Google Shape;88;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9" name="Google Shape;89;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0" name="Google Shape;90;p16"/>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800">
                <a:solidFill>
                  <a:schemeClr val="dk1"/>
                </a:solidFill>
                <a:latin typeface="Inter"/>
                <a:ea typeface="Inter"/>
                <a:cs typeface="Inter"/>
                <a:sym typeface="Inter"/>
              </a:rPr>
              <a:t>1986–2000: End of the Cold War Improves Nonproliferation Efforts</a:t>
            </a:r>
            <a:endParaRPr sz="1800">
              <a:latin typeface="Inter Medium"/>
              <a:ea typeface="Inter Medium"/>
              <a:cs typeface="Inter Medium"/>
              <a:sym typeface="Inter Medium"/>
            </a:endParaRPr>
          </a:p>
        </p:txBody>
      </p:sp>
      <p:pic>
        <p:nvPicPr>
          <p:cNvPr id="91" name="Google Shape;91;p16"/>
          <p:cNvPicPr preferRelativeResize="0"/>
          <p:nvPr/>
        </p:nvPicPr>
        <p:blipFill>
          <a:blip r:embed="rId4">
            <a:alphaModFix/>
          </a:blip>
          <a:stretch>
            <a:fillRect/>
          </a:stretch>
        </p:blipFill>
        <p:spPr>
          <a:xfrm>
            <a:off x="77225" y="0"/>
            <a:ext cx="1039823" cy="431175"/>
          </a:xfrm>
          <a:prstGeom prst="rect">
            <a:avLst/>
          </a:prstGeom>
          <a:noFill/>
          <a:ln>
            <a:noFill/>
          </a:ln>
        </p:spPr>
      </p:pic>
      <p:sp>
        <p:nvSpPr>
          <p:cNvPr id="92" name="Google Shape;92;p16"/>
          <p:cNvSpPr txBox="1"/>
          <p:nvPr/>
        </p:nvSpPr>
        <p:spPr>
          <a:xfrm>
            <a:off x="178100" y="894888"/>
            <a:ext cx="7416300" cy="100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Open up this source </a:t>
            </a:r>
            <a:r>
              <a:rPr i="1" lang="en" sz="1200" u="sng">
                <a:solidFill>
                  <a:schemeClr val="dk1"/>
                </a:solidFill>
                <a:latin typeface="Inter"/>
                <a:ea typeface="Inter"/>
                <a:cs typeface="Inter"/>
                <a:sym typeface="Inter"/>
                <a:hlinkClick r:id="rId5">
                  <a:extLst>
                    <a:ext uri="{A12FA001-AC4F-418D-AE19-62706E023703}">
                      <ahyp:hlinkClr val="tx"/>
                    </a:ext>
                  </a:extLst>
                </a:hlinkClick>
              </a:rPr>
              <a:t>The History of Nuclear Proliferation</a:t>
            </a:r>
            <a:r>
              <a:rPr lang="en" sz="1200">
                <a:solidFill>
                  <a:schemeClr val="dk1"/>
                </a:solidFill>
                <a:latin typeface="Inter"/>
                <a:ea typeface="Inter"/>
                <a:cs typeface="Inter"/>
                <a:sym typeface="Inter"/>
              </a:rPr>
              <a:t> to navigate the timeline of nuclear proliferation. In your group, use the chart below to take summary notes/ explain the significance of each event. Each event should have </a:t>
            </a:r>
            <a:r>
              <a:rPr b="1" lang="en" sz="1200" u="sng">
                <a:solidFill>
                  <a:schemeClr val="dk1"/>
                </a:solidFill>
                <a:latin typeface="Inter"/>
                <a:ea typeface="Inter"/>
                <a:cs typeface="Inter"/>
                <a:sym typeface="Inter"/>
              </a:rPr>
              <a:t>THREE</a:t>
            </a:r>
            <a:r>
              <a:rPr lang="en" sz="1200">
                <a:solidFill>
                  <a:schemeClr val="dk1"/>
                </a:solidFill>
                <a:latin typeface="Inter"/>
                <a:ea typeface="Inter"/>
                <a:cs typeface="Inter"/>
                <a:sym typeface="Inter"/>
              </a:rPr>
              <a:t> key points.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p:txBody>
      </p:sp>
      <p:graphicFrame>
        <p:nvGraphicFramePr>
          <p:cNvPr id="93" name="Google Shape;93;p16"/>
          <p:cNvGraphicFramePr/>
          <p:nvPr/>
        </p:nvGraphicFramePr>
        <p:xfrm>
          <a:off x="457250" y="1755900"/>
          <a:ext cx="3000000" cy="3000000"/>
        </p:xfrm>
        <a:graphic>
          <a:graphicData uri="http://schemas.openxmlformats.org/drawingml/2006/table">
            <a:tbl>
              <a:tblPr>
                <a:noFill/>
                <a:tableStyleId>{D9BCBF4A-F773-47D6-90F6-71BF6E923120}</a:tableStyleId>
              </a:tblPr>
              <a:tblGrid>
                <a:gridCol w="1676400"/>
                <a:gridCol w="5181600"/>
              </a:tblGrid>
              <a:tr h="327125">
                <a:tc gridSpan="2">
                  <a:txBody>
                    <a:bodyPr/>
                    <a:lstStyle/>
                    <a:p>
                      <a:pPr indent="0" lvl="0" marL="0" rtl="0" algn="ctr">
                        <a:spcBef>
                          <a:spcPts val="0"/>
                        </a:spcBef>
                        <a:spcAft>
                          <a:spcPts val="0"/>
                        </a:spcAft>
                        <a:buNone/>
                      </a:pPr>
                      <a:r>
                        <a:rPr b="1" lang="en" sz="1200">
                          <a:latin typeface="Inter"/>
                          <a:ea typeface="Inter"/>
                          <a:cs typeface="Inter"/>
                          <a:sym typeface="Inter"/>
                        </a:rPr>
                        <a:t>1986–2000: End of the Cold War Improves Nonproliferation Efforts</a:t>
                      </a:r>
                      <a:endParaRPr b="1" sz="1200">
                        <a:latin typeface="Inter"/>
                        <a:ea typeface="Inter"/>
                        <a:cs typeface="Inter"/>
                        <a:sym typeface="Inter"/>
                      </a:endParaRPr>
                    </a:p>
                  </a:txBody>
                  <a:tcPr marT="63500" marB="63500" marR="63500" marL="63500">
                    <a:solidFill>
                      <a:srgbClr val="CCCCCC"/>
                    </a:solidFill>
                  </a:tcPr>
                </a:tc>
                <a:tc hMerge="1"/>
              </a:tr>
              <a:tr h="2441575">
                <a:tc>
                  <a:txBody>
                    <a:bodyPr/>
                    <a:lstStyle/>
                    <a:p>
                      <a:pPr indent="0" lvl="0" marL="0" rtl="0" algn="l">
                        <a:spcBef>
                          <a:spcPts val="0"/>
                        </a:spcBef>
                        <a:spcAft>
                          <a:spcPts val="0"/>
                        </a:spcAft>
                        <a:buNone/>
                      </a:pPr>
                      <a:r>
                        <a:rPr lang="en" sz="1200">
                          <a:latin typeface="Inter"/>
                          <a:ea typeface="Inter"/>
                          <a:cs typeface="Inter"/>
                          <a:sym typeface="Inter"/>
                        </a:rPr>
                        <a:t>May 23, 1992</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Belarus, Kazakhstan, and Ukraine Give Up Nuclear Weapons</a:t>
                      </a:r>
                      <a:endParaRPr sz="12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tc>
              </a:tr>
              <a:tr h="2441575">
                <a:tc>
                  <a:txBody>
                    <a:bodyPr/>
                    <a:lstStyle/>
                    <a:p>
                      <a:pPr indent="0" lvl="0" marL="0" rtl="0" algn="l">
                        <a:spcBef>
                          <a:spcPts val="0"/>
                        </a:spcBef>
                        <a:spcAft>
                          <a:spcPts val="0"/>
                        </a:spcAft>
                        <a:buNone/>
                      </a:pPr>
                      <a:r>
                        <a:rPr lang="en" sz="1200">
                          <a:latin typeface="Inter"/>
                          <a:ea typeface="Inter"/>
                          <a:cs typeface="Inter"/>
                          <a:sym typeface="Inter"/>
                        </a:rPr>
                        <a:t>Sep 24, 1996</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 Comprehensive Nuclear Test Ban Treaty Opens for Signatures</a:t>
                      </a:r>
                      <a:endParaRPr sz="12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tc>
              </a:tr>
              <a:tr h="2249350">
                <a:tc>
                  <a:txBody>
                    <a:bodyPr/>
                    <a:lstStyle/>
                    <a:p>
                      <a:pPr indent="0" lvl="0" marL="0" rtl="0" algn="l">
                        <a:spcBef>
                          <a:spcPts val="0"/>
                        </a:spcBef>
                        <a:spcAft>
                          <a:spcPts val="0"/>
                        </a:spcAft>
                        <a:buNone/>
                      </a:pPr>
                      <a:r>
                        <a:rPr lang="en" sz="1200">
                          <a:latin typeface="Inter"/>
                          <a:ea typeface="Inter"/>
                          <a:cs typeface="Inter"/>
                          <a:sym typeface="Inter"/>
                        </a:rPr>
                        <a:t>May 1997</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 IAEA’s Model Additional Protocol is Introduced</a:t>
                      </a:r>
                      <a:endParaRPr sz="12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7" name="Shape 97"/>
        <p:cNvGrpSpPr/>
        <p:nvPr/>
      </p:nvGrpSpPr>
      <p:grpSpPr>
        <a:xfrm>
          <a:off x="0" y="0"/>
          <a:ext cx="0" cy="0"/>
          <a:chOff x="0" y="0"/>
          <a:chExt cx="0" cy="0"/>
        </a:xfrm>
      </p:grpSpPr>
      <p:pic>
        <p:nvPicPr>
          <p:cNvPr id="98" name="Google Shape;98;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9" name="Google Shape;99;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0" name="Google Shape;100;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1" name="Google Shape;101;p17"/>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900">
                <a:solidFill>
                  <a:schemeClr val="dk1"/>
                </a:solidFill>
                <a:latin typeface="Inter"/>
                <a:ea typeface="Inter"/>
                <a:cs typeface="Inter"/>
                <a:sym typeface="Inter"/>
              </a:rPr>
              <a:t>2003–Present: Progress and Threats</a:t>
            </a:r>
            <a:endParaRPr sz="1900">
              <a:latin typeface="Inter Medium"/>
              <a:ea typeface="Inter Medium"/>
              <a:cs typeface="Inter Medium"/>
              <a:sym typeface="Inter Medium"/>
            </a:endParaRPr>
          </a:p>
        </p:txBody>
      </p:sp>
      <p:pic>
        <p:nvPicPr>
          <p:cNvPr id="102" name="Google Shape;102;p17"/>
          <p:cNvPicPr preferRelativeResize="0"/>
          <p:nvPr/>
        </p:nvPicPr>
        <p:blipFill>
          <a:blip r:embed="rId4">
            <a:alphaModFix/>
          </a:blip>
          <a:stretch>
            <a:fillRect/>
          </a:stretch>
        </p:blipFill>
        <p:spPr>
          <a:xfrm>
            <a:off x="77225" y="0"/>
            <a:ext cx="1039823" cy="431175"/>
          </a:xfrm>
          <a:prstGeom prst="rect">
            <a:avLst/>
          </a:prstGeom>
          <a:noFill/>
          <a:ln>
            <a:noFill/>
          </a:ln>
        </p:spPr>
      </p:pic>
      <p:sp>
        <p:nvSpPr>
          <p:cNvPr id="103" name="Google Shape;103;p17"/>
          <p:cNvSpPr txBox="1"/>
          <p:nvPr/>
        </p:nvSpPr>
        <p:spPr>
          <a:xfrm>
            <a:off x="178100" y="894888"/>
            <a:ext cx="7416300" cy="100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Open up this source </a:t>
            </a:r>
            <a:r>
              <a:rPr i="1" lang="en" sz="1200" u="sng">
                <a:solidFill>
                  <a:schemeClr val="dk1"/>
                </a:solidFill>
                <a:latin typeface="Inter"/>
                <a:ea typeface="Inter"/>
                <a:cs typeface="Inter"/>
                <a:sym typeface="Inter"/>
                <a:hlinkClick r:id="rId5">
                  <a:extLst>
                    <a:ext uri="{A12FA001-AC4F-418D-AE19-62706E023703}">
                      <ahyp:hlinkClr val="tx"/>
                    </a:ext>
                  </a:extLst>
                </a:hlinkClick>
              </a:rPr>
              <a:t>The History of Nuclear Proliferation</a:t>
            </a:r>
            <a:r>
              <a:rPr lang="en" sz="1200">
                <a:solidFill>
                  <a:schemeClr val="dk1"/>
                </a:solidFill>
                <a:latin typeface="Inter"/>
                <a:ea typeface="Inter"/>
                <a:cs typeface="Inter"/>
                <a:sym typeface="Inter"/>
              </a:rPr>
              <a:t> to navigate the timeline of nuclear proliferation. In your group, use the chart below to take summary notes/ explain the significance of each event. Each event should have </a:t>
            </a:r>
            <a:r>
              <a:rPr b="1" lang="en" sz="1200" u="sng">
                <a:solidFill>
                  <a:schemeClr val="dk1"/>
                </a:solidFill>
                <a:latin typeface="Inter"/>
                <a:ea typeface="Inter"/>
                <a:cs typeface="Inter"/>
                <a:sym typeface="Inter"/>
              </a:rPr>
              <a:t>THREE</a:t>
            </a:r>
            <a:r>
              <a:rPr lang="en" sz="1200">
                <a:solidFill>
                  <a:schemeClr val="dk1"/>
                </a:solidFill>
                <a:latin typeface="Inter"/>
                <a:ea typeface="Inter"/>
                <a:cs typeface="Inter"/>
                <a:sym typeface="Inter"/>
              </a:rPr>
              <a:t> key points.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p:txBody>
      </p:sp>
      <p:graphicFrame>
        <p:nvGraphicFramePr>
          <p:cNvPr id="104" name="Google Shape;104;p17"/>
          <p:cNvGraphicFramePr/>
          <p:nvPr/>
        </p:nvGraphicFramePr>
        <p:xfrm>
          <a:off x="457200" y="1655238"/>
          <a:ext cx="3000000" cy="3000000"/>
        </p:xfrm>
        <a:graphic>
          <a:graphicData uri="http://schemas.openxmlformats.org/drawingml/2006/table">
            <a:tbl>
              <a:tblPr>
                <a:noFill/>
                <a:tableStyleId>{D9BCBF4A-F773-47D6-90F6-71BF6E923120}</a:tableStyleId>
              </a:tblPr>
              <a:tblGrid>
                <a:gridCol w="1676400"/>
                <a:gridCol w="5181600"/>
              </a:tblGrid>
              <a:tr h="266700">
                <a:tc gridSpan="2">
                  <a:txBody>
                    <a:bodyPr/>
                    <a:lstStyle/>
                    <a:p>
                      <a:pPr indent="0" lvl="0" marL="0" rtl="0" algn="ctr">
                        <a:spcBef>
                          <a:spcPts val="0"/>
                        </a:spcBef>
                        <a:spcAft>
                          <a:spcPts val="0"/>
                        </a:spcAft>
                        <a:buNone/>
                      </a:pPr>
                      <a:r>
                        <a:rPr b="1" lang="en" sz="1200">
                          <a:latin typeface="Inter"/>
                          <a:ea typeface="Inter"/>
                          <a:cs typeface="Inter"/>
                          <a:sym typeface="Inter"/>
                        </a:rPr>
                        <a:t>2003–Present: Progress and Threats</a:t>
                      </a:r>
                      <a:endParaRPr b="1" sz="1200">
                        <a:latin typeface="Inter"/>
                        <a:ea typeface="Inter"/>
                        <a:cs typeface="Inter"/>
                        <a:sym typeface="Inter"/>
                      </a:endParaRPr>
                    </a:p>
                  </a:txBody>
                  <a:tcPr marT="63500" marB="63500" marR="63500" marL="63500">
                    <a:solidFill>
                      <a:srgbClr val="CCCCCC"/>
                    </a:solidFill>
                  </a:tcPr>
                </a:tc>
                <a:tc hMerge="1"/>
              </a:tr>
              <a:tr h="12700">
                <a:tc>
                  <a:txBody>
                    <a:bodyPr/>
                    <a:lstStyle/>
                    <a:p>
                      <a:pPr indent="0" lvl="0" marL="0" rtl="0" algn="l">
                        <a:spcBef>
                          <a:spcPts val="0"/>
                        </a:spcBef>
                        <a:spcAft>
                          <a:spcPts val="0"/>
                        </a:spcAft>
                        <a:buNone/>
                      </a:pPr>
                      <a:r>
                        <a:rPr lang="en" sz="1200">
                          <a:latin typeface="Inter"/>
                          <a:ea typeface="Inter"/>
                          <a:cs typeface="Inter"/>
                          <a:sym typeface="Inter"/>
                        </a:rPr>
                        <a:t>Jan 10, 2003</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North Korea Withdraws From the Nonproliferation Treaty</a:t>
                      </a:r>
                      <a:endParaRPr sz="12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tc>
              </a:tr>
              <a:tr h="12700">
                <a:tc>
                  <a:txBody>
                    <a:bodyPr/>
                    <a:lstStyle/>
                    <a:p>
                      <a:pPr indent="0" lvl="0" marL="0" rtl="0" algn="l">
                        <a:spcBef>
                          <a:spcPts val="0"/>
                        </a:spcBef>
                        <a:spcAft>
                          <a:spcPts val="0"/>
                        </a:spcAft>
                        <a:buNone/>
                      </a:pPr>
                      <a:r>
                        <a:rPr lang="en" sz="1200">
                          <a:latin typeface="Inter"/>
                          <a:ea typeface="Inter"/>
                          <a:cs typeface="Inter"/>
                          <a:sym typeface="Inter"/>
                        </a:rPr>
                        <a:t>Apr 14, 2009</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North Korea Walks Out of Six Party Talks</a:t>
                      </a:r>
                      <a:endParaRPr sz="12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tc>
              </a:tr>
              <a:tr h="12700">
                <a:tc>
                  <a:txBody>
                    <a:bodyPr/>
                    <a:lstStyle/>
                    <a:p>
                      <a:pPr indent="0" lvl="0" marL="0" rtl="0" algn="l">
                        <a:spcBef>
                          <a:spcPts val="0"/>
                        </a:spcBef>
                        <a:spcAft>
                          <a:spcPts val="0"/>
                        </a:spcAft>
                        <a:buNone/>
                      </a:pPr>
                      <a:r>
                        <a:rPr lang="en" sz="1200">
                          <a:latin typeface="Inter"/>
                          <a:ea typeface="Inter"/>
                          <a:cs typeface="Inter"/>
                          <a:sym typeface="Inter"/>
                        </a:rPr>
                        <a:t>Jul 15, 2015</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World Powers Reach a Nuclear Agreement With Iran</a:t>
                      </a:r>
                      <a:endParaRPr sz="12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tc>
              </a:tr>
              <a:tr h="12700">
                <a:tc>
                  <a:txBody>
                    <a:bodyPr/>
                    <a:lstStyle/>
                    <a:p>
                      <a:pPr indent="0" lvl="0" marL="0" rtl="0" algn="l">
                        <a:spcBef>
                          <a:spcPts val="0"/>
                        </a:spcBef>
                        <a:spcAft>
                          <a:spcPts val="0"/>
                        </a:spcAft>
                        <a:buNone/>
                      </a:pPr>
                      <a:r>
                        <a:rPr lang="en" sz="1200">
                          <a:latin typeface="Inter"/>
                          <a:ea typeface="Inter"/>
                          <a:cs typeface="Inter"/>
                          <a:sym typeface="Inter"/>
                        </a:rPr>
                        <a:t>Jul 7, 2017</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 United Nations Adopts Nuclear Weapons Ban Treaty</a:t>
                      </a:r>
                      <a:endParaRPr sz="12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18"/>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Unit 9: Cold War &amp; Global Transformations</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3</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10" name="Google Shape;110;p18"/>
          <p:cNvPicPr preferRelativeResize="0"/>
          <p:nvPr/>
        </p:nvPicPr>
        <p:blipFill>
          <a:blip r:embed="rId3">
            <a:alphaModFix/>
          </a:blip>
          <a:stretch>
            <a:fillRect/>
          </a:stretch>
        </p:blipFill>
        <p:spPr>
          <a:xfrm>
            <a:off x="216272" y="230997"/>
            <a:ext cx="630865" cy="261602"/>
          </a:xfrm>
          <a:prstGeom prst="rect">
            <a:avLst/>
          </a:prstGeom>
          <a:noFill/>
          <a:ln>
            <a:noFill/>
          </a:ln>
        </p:spPr>
      </p:pic>
      <p:sp>
        <p:nvSpPr>
          <p:cNvPr id="111" name="Google Shape;111;p18"/>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i="1" lang="en" sz="1700">
                <a:latin typeface="Inter"/>
                <a:ea typeface="Inter"/>
                <a:cs typeface="Inter"/>
                <a:sym typeface="Inter"/>
              </a:rPr>
              <a:t>How did the development of nuclear weapons shape international relations since the end of World War II?</a:t>
            </a:r>
            <a:endParaRPr i="1" sz="1700">
              <a:latin typeface="Inter"/>
              <a:ea typeface="Inter"/>
              <a:cs typeface="Inter"/>
              <a:sym typeface="Inter"/>
            </a:endParaRPr>
          </a:p>
        </p:txBody>
      </p:sp>
      <p:pic>
        <p:nvPicPr>
          <p:cNvPr id="112" name="Google Shape;112;p18"/>
          <p:cNvPicPr preferRelativeResize="0"/>
          <p:nvPr/>
        </p:nvPicPr>
        <p:blipFill>
          <a:blip r:embed="rId4">
            <a:alphaModFix/>
          </a:blip>
          <a:stretch>
            <a:fillRect/>
          </a:stretch>
        </p:blipFill>
        <p:spPr>
          <a:xfrm>
            <a:off x="402969" y="9497096"/>
            <a:ext cx="257457" cy="257457"/>
          </a:xfrm>
          <a:prstGeom prst="rect">
            <a:avLst/>
          </a:prstGeom>
          <a:noFill/>
          <a:ln>
            <a:noFill/>
          </a:ln>
        </p:spPr>
      </p:pic>
      <p:sp>
        <p:nvSpPr>
          <p:cNvPr id="113" name="Google Shape;113;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5" name="Google Shape;115;p18"/>
          <p:cNvSpPr txBox="1"/>
          <p:nvPr/>
        </p:nvSpPr>
        <p:spPr>
          <a:xfrm>
            <a:off x="557000" y="1042363"/>
            <a:ext cx="6842400" cy="25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___________________________________________________________	Date: ____________</a:t>
            </a:r>
            <a:endParaRPr b="1" sz="1200">
              <a:solidFill>
                <a:schemeClr val="dk1"/>
              </a:solidFill>
              <a:latin typeface="Inter"/>
              <a:ea typeface="Inter"/>
              <a:cs typeface="Inter"/>
              <a:sym typeface="Inter"/>
            </a:endParaRPr>
          </a:p>
        </p:txBody>
      </p:sp>
      <p:sp>
        <p:nvSpPr>
          <p:cNvPr id="116" name="Google Shape;116;p18"/>
          <p:cNvSpPr txBox="1"/>
          <p:nvPr/>
        </p:nvSpPr>
        <p:spPr>
          <a:xfrm>
            <a:off x="551450" y="2687877"/>
            <a:ext cx="68535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000000"/>
                </a:solidFill>
                <a:latin typeface="Halant"/>
                <a:ea typeface="Halant"/>
                <a:cs typeface="Halant"/>
                <a:sym typeface="Halant"/>
              </a:rPr>
              <a:t>Directions: </a:t>
            </a:r>
            <a:r>
              <a:rPr lang="en">
                <a:latin typeface="Halant"/>
                <a:ea typeface="Halant"/>
                <a:cs typeface="Halant"/>
                <a:sym typeface="Halant"/>
              </a:rPr>
              <a:t>Review the four eras listed and select the one you think had the </a:t>
            </a:r>
            <a:r>
              <a:rPr b="1" lang="en" u="sng">
                <a:latin typeface="Halant"/>
                <a:ea typeface="Halant"/>
                <a:cs typeface="Halant"/>
                <a:sym typeface="Halant"/>
              </a:rPr>
              <a:t>most </a:t>
            </a:r>
            <a:r>
              <a:rPr lang="en">
                <a:latin typeface="Halant"/>
                <a:ea typeface="Halant"/>
                <a:cs typeface="Halant"/>
                <a:sym typeface="Halant"/>
              </a:rPr>
              <a:t>significant impact on nuclear proliferation efforts. In 2-3 sentences, explain why you selected that era. Be sure to include </a:t>
            </a:r>
            <a:r>
              <a:rPr lang="en" u="sng">
                <a:latin typeface="Halant"/>
                <a:ea typeface="Halant"/>
                <a:cs typeface="Halant"/>
                <a:sym typeface="Halant"/>
              </a:rPr>
              <a:t>one specific event or trend from that time that supports your answer.</a:t>
            </a:r>
            <a:endParaRPr u="sng">
              <a:solidFill>
                <a:srgbClr val="000000"/>
              </a:solidFill>
              <a:latin typeface="Halant"/>
              <a:ea typeface="Halant"/>
              <a:cs typeface="Halant"/>
              <a:sym typeface="Halant"/>
            </a:endParaRPr>
          </a:p>
        </p:txBody>
      </p:sp>
      <p:sp>
        <p:nvSpPr>
          <p:cNvPr id="117" name="Google Shape;117;p18"/>
          <p:cNvSpPr txBox="1"/>
          <p:nvPr/>
        </p:nvSpPr>
        <p:spPr>
          <a:xfrm>
            <a:off x="556700" y="5400675"/>
            <a:ext cx="6659100" cy="3805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900">
                <a:solidFill>
                  <a:schemeClr val="dk2"/>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900">
              <a:solidFill>
                <a:schemeClr val="dk2"/>
              </a:solidFill>
            </a:endParaRPr>
          </a:p>
          <a:p>
            <a:pPr indent="0" lvl="0" marL="0" rtl="0" algn="l">
              <a:lnSpc>
                <a:spcPct val="100000"/>
              </a:lnSpc>
              <a:spcBef>
                <a:spcPts val="0"/>
              </a:spcBef>
              <a:spcAft>
                <a:spcPts val="0"/>
              </a:spcAft>
              <a:buNone/>
            </a:pPr>
            <a:r>
              <a:rPr lang="en" sz="1900">
                <a:solidFill>
                  <a:schemeClr val="dk2"/>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900">
              <a:solidFill>
                <a:schemeClr val="dk2"/>
              </a:solidFill>
            </a:endParaRPr>
          </a:p>
        </p:txBody>
      </p:sp>
      <p:sp>
        <p:nvSpPr>
          <p:cNvPr id="118" name="Google Shape;118;p18"/>
          <p:cNvSpPr txBox="1"/>
          <p:nvPr/>
        </p:nvSpPr>
        <p:spPr>
          <a:xfrm>
            <a:off x="589500" y="3749325"/>
            <a:ext cx="6593400" cy="5541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From the timeline, which era do you believe had the most significant impact on nuclear proliferation efforts? Circle your choice and explain on the lines. </a:t>
            </a:r>
            <a:endParaRPr sz="1200">
              <a:latin typeface="Inter"/>
              <a:ea typeface="Inter"/>
              <a:cs typeface="Inter"/>
              <a:sym typeface="Inter"/>
            </a:endParaRPr>
          </a:p>
        </p:txBody>
      </p:sp>
      <p:graphicFrame>
        <p:nvGraphicFramePr>
          <p:cNvPr id="119" name="Google Shape;119;p18"/>
          <p:cNvGraphicFramePr/>
          <p:nvPr/>
        </p:nvGraphicFramePr>
        <p:xfrm>
          <a:off x="557000" y="4303413"/>
          <a:ext cx="3000000" cy="3000000"/>
        </p:xfrm>
        <a:graphic>
          <a:graphicData uri="http://schemas.openxmlformats.org/drawingml/2006/table">
            <a:tbl>
              <a:tblPr>
                <a:noFill/>
                <a:tableStyleId>{8EF352D4-6A9D-4192-BAE2-2D74C9EB92CB}</a:tableStyleId>
              </a:tblPr>
              <a:tblGrid>
                <a:gridCol w="1813700"/>
                <a:gridCol w="1674225"/>
                <a:gridCol w="1672575"/>
                <a:gridCol w="1536400"/>
              </a:tblGrid>
              <a:tr h="1046700">
                <a:tc>
                  <a:txBody>
                    <a:bodyPr/>
                    <a:lstStyle/>
                    <a:p>
                      <a:pPr indent="0" lvl="0" marL="0" rtl="0" algn="ctr">
                        <a:spcBef>
                          <a:spcPts val="0"/>
                        </a:spcBef>
                        <a:spcAft>
                          <a:spcPts val="0"/>
                        </a:spcAft>
                        <a:buNone/>
                      </a:pPr>
                      <a:r>
                        <a:rPr lang="en" sz="1200">
                          <a:latin typeface="Inter"/>
                          <a:ea typeface="Inter"/>
                          <a:cs typeface="Inter"/>
                          <a:sym typeface="Inter"/>
                        </a:rPr>
                        <a:t>1938-62</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The Nuclear Age Begins</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E95C3D"/>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rgbClr val="E95C3D"/>
                      </a:solidFill>
                      <a:prstDash val="solid"/>
                      <a:round/>
                      <a:headEnd len="sm" w="sm" type="none"/>
                      <a:tailEnd len="sm" w="sm" type="none"/>
                    </a:lnT>
                    <a:lnB cap="flat" cmpd="sng" w="9525">
                      <a:solidFill>
                        <a:srgbClr val="E95C3D"/>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1968–75 Nuclear Nonproliferation Goes Global</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1986–2000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End of the Cold War Improves Nonproliferation Efforts</a:t>
                      </a:r>
                      <a:endParaRPr sz="1200">
                        <a:latin typeface="Inter"/>
                        <a:ea typeface="Inter"/>
                        <a:cs typeface="Inter"/>
                        <a:sym typeface="Inter"/>
                      </a:endParaRPr>
                    </a:p>
                  </a:txBody>
                  <a:tcPr marT="91425" marB="91425" marR="91425" marL="91425">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2003–Present Progress and Threats</a:t>
                      </a:r>
                      <a:endParaRPr sz="1200">
                        <a:latin typeface="Inter"/>
                        <a:ea typeface="Inter"/>
                        <a:cs typeface="Inter"/>
                        <a:sym typeface="Inter"/>
                      </a:endParaRPr>
                    </a:p>
                  </a:txBody>
                  <a:tcPr marT="91425" marB="91425" marR="91425" marL="91425">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